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893F3-41D4-4B2D-8473-B636757B2EC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99101-5623-4ED9-AB16-792F0E93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1119-EC19-4887-AECB-FECB731F0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CD4D8-3D9D-4AF2-9BAA-420CBF1D8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32358-A322-4050-A1A2-22C066B3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9020-787B-4B0F-86B7-6F6592C15BEB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26109-14B4-4551-94F6-B3406E4C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45AEA-BF0B-48E1-B05B-EFAB2F03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31F3A-10C8-4D29-AAC5-EFA731B2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FD5C9-6C32-44AA-B971-7A0FD5EF5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85A46-7968-4173-B1BE-6A0ADAD3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2C5D-5B12-42BF-8FFF-E177C8CA8222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640A5-22E6-4678-B4E9-797CE77F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ECC28-5154-4629-ABC1-DDB9EFEA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4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2D744C-A4EE-401E-BBC7-308C2B527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A6CC8-1D95-4DFC-9415-68BABAC0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3A212-1246-46C7-86EF-F6860238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442E-A9CB-4E8B-B168-B7B118DE38C6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12B24-6255-4851-963E-1EF0D0C4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BE113-0035-4EED-BF33-F8FEAAAF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1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B0C7-2A91-4A3E-B91F-53FE3104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6CD6-679F-46AE-A49A-4166CE62B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38A1B-8F54-413F-AD08-7EF5F474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2045-BFBF-423E-AE3C-7114FB42F088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909D7-85A2-421F-9437-8802234F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5E425-6F58-4FC8-97BB-1777904A0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5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529BF-F055-4951-BEF1-9A6C2218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B30EB-0AA9-47E6-99F9-72D2D56A5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23C96-82BE-40DA-BE36-C78DD5D02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FCD2-58D9-43FE-A9F0-AA1EA8F2F772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EF157-2AC3-41E5-B463-BCD49F7A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6C565-BD0B-4208-9C57-D3BD3BA5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3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E83E-46AA-4C5D-A1E4-1B9DC6AA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50F63-9621-4F5B-B595-5BB00C3EB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439B3-12ED-41DB-8912-A8037CD22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DAB96-AC34-4C49-B8EB-5A353929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87A5-46CC-42A0-A8AA-A839F11A9562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30573-B0BA-419B-A44A-F6122903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BCEAB-CA1F-4FD1-AEB9-579AB74F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5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F190-2942-4B21-AA2C-15874022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BDBDA-DB45-4204-9C77-A93D520F6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D5FA4-8169-4B66-A95F-70DD7B9B7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6F672-DD02-4043-A071-71561D560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587BDF-BEAE-4365-8FCD-DA95196B1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3A9777-90FA-4AED-9E1E-0839FE06C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2816-8DCA-4C6F-8BF9-44E7CD82E3AD}" type="datetime1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C336A2-D817-4DEE-8E54-313381BC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770B8-5240-4333-B941-ACA3C29A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9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DF34-776B-4A4A-9589-09418C24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4F3EC-4AF0-4AD6-AFFE-BDFCEB75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5E8B-267F-483A-8455-E8AF99EA587E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E26A9-4588-4264-8836-A6D04186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D7451-A2DC-4437-AB5E-DD3436F52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8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E805F6-2409-4233-ABA0-3EC1737E5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A6A0-4884-4EC5-AB5C-64CF729E8965}" type="datetime1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CED87-5F23-4945-9DA2-1FBFC56D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F5877-330A-4C8A-96D0-962504F6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3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BCE7-F61A-4DFD-9BC2-19C394A9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DB9A4-ACD4-41DC-B1D3-A0FB55A1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C0200-8E7A-4958-BAA2-0CA3DA604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E894D-B2F1-4A34-92B4-4724D45E6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4A1E-842A-44BF-A342-C6750D0228B0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3FADA-0579-4AF9-BC06-F709324F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86CE7-900B-4BB1-9C09-1DD1DE78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2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F3D8-B9D8-407D-B247-AE0CE47B7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FE0625-0100-45FC-9082-03E9F2611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6E983-C62B-4350-B197-32D5BC1D8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03CF2-A1CC-4CAF-A863-500DB47D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9668-EBFC-4E9E-9803-97DE8660B6A3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803B8-EE93-48FC-A121-F90BEE81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A8778-24AC-49BE-8F98-1347984F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507530-01D6-4179-BFE1-73C72BB0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459C5-020A-4FD8-98E5-9E1405C20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B473F-DC90-4EE2-B39F-647BE4251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10873-C48F-4EF0-9C6D-CB186295D94F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65C92-34B7-4608-8D0A-F74ACF73F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1FC4D-5955-4C41-83FA-3BA883AF9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CFD9-907D-400C-B748-6A3F90EF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8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22DD-0DA3-47A8-951F-E7215B3A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F7C063-88D8-4F49-BE89-E1D08E762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76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5443D5-FA12-47E4-B835-CF867D06C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25826" cy="6176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22EB41-59BD-4CC3-B062-ECB1FD28D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0324"/>
            <a:ext cx="2816596" cy="408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2BD55D-F1B7-451B-A73C-9F2AD4F94735}"/>
              </a:ext>
            </a:extLst>
          </p:cNvPr>
          <p:cNvSpPr/>
          <p:nvPr/>
        </p:nvSpPr>
        <p:spPr>
          <a:xfrm>
            <a:off x="5925826" y="3803087"/>
            <a:ext cx="6096000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000" b="1" dirty="0">
                <a:solidFill>
                  <a:prstClr val="white"/>
                </a:solidFill>
              </a:rPr>
              <a:t>Support to the development of an Asset Management System and Asset  Information System in the railway sector, Montenegro</a:t>
            </a:r>
          </a:p>
          <a:p>
            <a:pPr lvl="0" algn="ctr">
              <a:spcAft>
                <a:spcPts val="600"/>
              </a:spcAft>
            </a:pPr>
            <a:r>
              <a:rPr lang="en-US" sz="2000" b="1" dirty="0">
                <a:solidFill>
                  <a:prstClr val="white"/>
                </a:solidFill>
              </a:rPr>
              <a:t>Contract# EIB-MNE-RIOM-SER-SL-2019-A1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ECD26-540F-4703-9536-50AA1B89757A}"/>
              </a:ext>
            </a:extLst>
          </p:cNvPr>
          <p:cNvSpPr txBox="1"/>
          <p:nvPr/>
        </p:nvSpPr>
        <p:spPr>
          <a:xfrm>
            <a:off x="6382979" y="681037"/>
            <a:ext cx="52184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GAP ANALIZA U OBLASTI UPRAVLJANJA IMOVINOM</a:t>
            </a:r>
            <a:endParaRPr lang="sr-Latn-RS" sz="36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sr-Latn-RS" sz="32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07.10.2020.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3239C-A09B-48C0-B252-DCF1BC30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4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>
                <a:latin typeface="+mn-lt"/>
              </a:rPr>
              <a:t>Organizacija i ljudski resursi za upravljanje imovinom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151322-9E77-45ED-8D33-D425FB910FD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3"/>
          <a:stretch/>
        </p:blipFill>
        <p:spPr bwMode="auto">
          <a:xfrm>
            <a:off x="577476" y="1510376"/>
            <a:ext cx="6404349" cy="2309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CF90CB-98BC-4969-AF0A-838863DB738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656" b="51847"/>
          <a:stretch/>
        </p:blipFill>
        <p:spPr bwMode="auto">
          <a:xfrm>
            <a:off x="577476" y="4616901"/>
            <a:ext cx="3060065" cy="8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2CE1D-A334-4728-AEDC-246F8BE4810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40" y="4214793"/>
            <a:ext cx="6309360" cy="19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3F727C-45D3-47C9-8328-13D31291DF04}"/>
              </a:ext>
            </a:extLst>
          </p:cNvPr>
          <p:cNvSpPr txBox="1"/>
          <p:nvPr/>
        </p:nvSpPr>
        <p:spPr>
          <a:xfrm>
            <a:off x="7242550" y="1510376"/>
            <a:ext cx="47485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Fo</a:t>
            </a:r>
            <a:r>
              <a:rPr lang="sr-Latn-RS" sz="1400" dirty="0"/>
              <a:t>kus na stvaranju ljudskih resursa u oblasti </a:t>
            </a:r>
            <a:r>
              <a:rPr lang="sr-Latn-RS" sz="1400" dirty="0" err="1"/>
              <a:t>željezničkog</a:t>
            </a:r>
            <a:r>
              <a:rPr lang="sr-Latn-RS" sz="1400" dirty="0"/>
              <a:t> saobraćaja kroz jaču saradnju sa relevantnim univerzitetima i fakultetima u Crnoj Gori ili kroz usavršavanje u inostranstvu</a:t>
            </a:r>
            <a:r>
              <a:rPr lang="en-US" sz="1400" dirty="0"/>
              <a:t>.</a:t>
            </a:r>
          </a:p>
          <a:p>
            <a:endParaRPr lang="sr-Latn-RS" sz="1400" dirty="0"/>
          </a:p>
          <a:p>
            <a:r>
              <a:rPr lang="en-US" sz="1400" dirty="0" err="1"/>
              <a:t>Uspostavljena</a:t>
            </a:r>
            <a:r>
              <a:rPr lang="en-US" sz="1400" dirty="0"/>
              <a:t> </a:t>
            </a:r>
            <a:r>
              <a:rPr lang="sr-Latn-RS" sz="1400" dirty="0"/>
              <a:t>Unutrašnja kontrola.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P</a:t>
            </a:r>
            <a:r>
              <a:rPr lang="sr-Latn-RS" sz="1400" dirty="0"/>
              <a:t>oslovi i odgovarajući nivo obrazovanja </a:t>
            </a:r>
            <a:r>
              <a:rPr lang="sr-Latn-RS" sz="1400" dirty="0" err="1"/>
              <a:t>željezničkih</a:t>
            </a:r>
            <a:r>
              <a:rPr lang="sr-Latn-RS" sz="1400" dirty="0"/>
              <a:t> radnika utvrđuju</a:t>
            </a:r>
            <a:r>
              <a:rPr lang="en-US" sz="1400" dirty="0"/>
              <a:t> se</a:t>
            </a:r>
            <a:r>
              <a:rPr lang="sr-Latn-RS" sz="1400" dirty="0"/>
              <a:t> propisom Ministarstva.</a:t>
            </a:r>
          </a:p>
          <a:p>
            <a:endParaRPr lang="en-US" sz="1400" dirty="0"/>
          </a:p>
          <a:p>
            <a:r>
              <a:rPr lang="sr-Latn-RS" sz="1400" dirty="0"/>
              <a:t>Društvo u svojoj organizacionoj strukturi nema zaposlene koji se namenski bave pitanjima upravljanja imovinom</a:t>
            </a:r>
            <a:r>
              <a:rPr lang="en-US" sz="1400" dirty="0"/>
              <a:t>.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21461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65126"/>
            <a:ext cx="10915650" cy="1059526"/>
          </a:xfrm>
        </p:spPr>
        <p:txBody>
          <a:bodyPr>
            <a:normAutofit/>
          </a:bodyPr>
          <a:lstStyle/>
          <a:p>
            <a:r>
              <a:rPr lang="sr-Latn-RS" sz="3200" b="1" dirty="0">
                <a:latin typeface="+mn-lt"/>
              </a:rPr>
              <a:t>Kontrola rizika i monitoring sistema za upravljanje imovinom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F171BF-2863-4928-BD73-E1661F8CB38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8"/>
          <a:stretch/>
        </p:blipFill>
        <p:spPr bwMode="auto">
          <a:xfrm>
            <a:off x="517356" y="1424651"/>
            <a:ext cx="6245394" cy="2004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8A324-821C-4EEE-A7FB-4B8A8784FCA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604235" y="4013998"/>
            <a:ext cx="3060065" cy="176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B8EBC2-E5FA-478C-84FF-38EE4CAD94A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40" y="4013998"/>
            <a:ext cx="6309360" cy="19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8359A-4D3E-48AE-8CE4-5F5EBB4B2D8E}"/>
              </a:ext>
            </a:extLst>
          </p:cNvPr>
          <p:cNvSpPr txBox="1"/>
          <p:nvPr/>
        </p:nvSpPr>
        <p:spPr>
          <a:xfrm>
            <a:off x="7070236" y="1396253"/>
            <a:ext cx="43627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</a:t>
            </a:r>
            <a:r>
              <a:rPr lang="sr-Latn-RS" sz="1400" dirty="0" err="1"/>
              <a:t>pravljač</a:t>
            </a:r>
            <a:r>
              <a:rPr lang="sr-Latn-RS" sz="1400" dirty="0"/>
              <a:t> infrastrukture odgovoran</a:t>
            </a:r>
            <a:r>
              <a:rPr lang="en-US" sz="1400" dirty="0"/>
              <a:t> je</a:t>
            </a:r>
            <a:r>
              <a:rPr lang="sr-Latn-RS" sz="1400" dirty="0"/>
              <a:t> za </a:t>
            </a:r>
            <a:r>
              <a:rPr lang="sr-Latn-RS" sz="1400" dirty="0" err="1"/>
              <a:t>bezbjednost</a:t>
            </a:r>
            <a:r>
              <a:rPr lang="sr-Latn-RS" sz="1400" dirty="0"/>
              <a:t> </a:t>
            </a:r>
            <a:r>
              <a:rPr lang="sr-Latn-RS" sz="1400" dirty="0" err="1"/>
              <a:t>željezničkog</a:t>
            </a:r>
            <a:r>
              <a:rPr lang="sr-Latn-RS" sz="1400" dirty="0"/>
              <a:t> sistema i kontrolu rizika i da je dužan da sprovode potrebne </a:t>
            </a:r>
            <a:r>
              <a:rPr lang="sr-Latn-RS" sz="1400" dirty="0" err="1"/>
              <a:t>mjere</a:t>
            </a:r>
            <a:r>
              <a:rPr lang="sr-Latn-RS" sz="1400" dirty="0"/>
              <a:t> za kontrolu rizika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U</a:t>
            </a:r>
            <a:r>
              <a:rPr lang="sr-Latn-RS" sz="1400" dirty="0" err="1"/>
              <a:t>pravljač</a:t>
            </a:r>
            <a:r>
              <a:rPr lang="sr-Latn-RS" sz="1400" dirty="0"/>
              <a:t> infrastrukture sačinjava godišnje </a:t>
            </a:r>
            <a:r>
              <a:rPr lang="sr-Latn-RS" sz="1400" dirty="0" err="1"/>
              <a:t>izvještaje</a:t>
            </a:r>
            <a:r>
              <a:rPr lang="sr-Latn-RS" sz="1400" dirty="0"/>
              <a:t> o </a:t>
            </a:r>
            <a:r>
              <a:rPr lang="sr-Latn-RS" sz="1400" dirty="0" err="1"/>
              <a:t>bezbjednosti</a:t>
            </a:r>
            <a:r>
              <a:rPr lang="sr-Latn-RS" sz="1400" dirty="0"/>
              <a:t> </a:t>
            </a:r>
            <a:r>
              <a:rPr lang="sr-Latn-RS" sz="1400" dirty="0" err="1"/>
              <a:t>željezničkog</a:t>
            </a:r>
            <a:r>
              <a:rPr lang="sr-Latn-RS" sz="1400" dirty="0"/>
              <a:t> sistema radi praćenja </a:t>
            </a:r>
            <a:r>
              <a:rPr lang="sr-Latn-RS" sz="1400" dirty="0" err="1"/>
              <a:t>bezbjednosti</a:t>
            </a:r>
            <a:r>
              <a:rPr lang="sr-Latn-RS" sz="1400" dirty="0"/>
              <a:t> </a:t>
            </a:r>
            <a:r>
              <a:rPr lang="sr-Latn-RS" sz="1400" dirty="0" err="1"/>
              <a:t>žel</a:t>
            </a:r>
            <a:r>
              <a:rPr lang="en-US" sz="1400" dirty="0"/>
              <a:t>j</a:t>
            </a:r>
            <a:r>
              <a:rPr lang="sr-Latn-RS" sz="1400" dirty="0" err="1"/>
              <a:t>ezičkog</a:t>
            </a:r>
            <a:r>
              <a:rPr lang="sr-Latn-RS" sz="1400" dirty="0"/>
              <a:t> saobraćaja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S</a:t>
            </a:r>
            <a:r>
              <a:rPr lang="sr-Latn-RS" sz="1400" dirty="0" err="1"/>
              <a:t>vaki</a:t>
            </a:r>
            <a:r>
              <a:rPr lang="sr-Latn-RS" sz="1400" dirty="0"/>
              <a:t> vanredni događaj koji ugrožava </a:t>
            </a:r>
            <a:r>
              <a:rPr lang="sr-Latn-RS" sz="1400" dirty="0" err="1"/>
              <a:t>bezbjednost</a:t>
            </a:r>
            <a:r>
              <a:rPr lang="sr-Latn-RS" sz="1400" dirty="0"/>
              <a:t> </a:t>
            </a:r>
            <a:r>
              <a:rPr lang="sr-Latn-RS" sz="1400" dirty="0" err="1"/>
              <a:t>željezničkog</a:t>
            </a:r>
            <a:r>
              <a:rPr lang="sr-Latn-RS" sz="1400" dirty="0"/>
              <a:t> saobraćaja mora detaljno ispitati i analizirati</a:t>
            </a:r>
            <a:r>
              <a:rPr lang="en-US" sz="1400" dirty="0"/>
              <a:t>.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363480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Diskusija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dostavljenom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izveštaju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Con</a:t>
            </a:r>
            <a:r>
              <a:rPr lang="sr-Latn-R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ect</a:t>
            </a:r>
            <a:r>
              <a:rPr lang="sr-Latn-R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a-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E2EE-D8A6-46C3-ABEE-2C8E801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of Maintenance Plans 2018-2022 for Road/Rail TEN-T indicative extensions to WB6</a:t>
            </a:r>
            <a:endParaRPr lang="sr-Latn-R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 err="1"/>
              <a:t>Prosečni</a:t>
            </a:r>
            <a:r>
              <a:rPr lang="en-US" sz="2000" dirty="0"/>
              <a:t> </a:t>
            </a:r>
            <a:r>
              <a:rPr lang="en-US" sz="2000" dirty="0" err="1"/>
              <a:t>godišnji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en-US" sz="2000" dirty="0"/>
              <a:t> </a:t>
            </a:r>
            <a:r>
              <a:rPr lang="sr-Latn-RS" sz="2000" dirty="0"/>
              <a:t>održavanja</a:t>
            </a:r>
            <a:r>
              <a:rPr lang="en-US" sz="2000" dirty="0"/>
              <a:t> po 1 km </a:t>
            </a:r>
            <a:r>
              <a:rPr lang="en-US" sz="2000" dirty="0" err="1"/>
              <a:t>pruga</a:t>
            </a:r>
            <a:r>
              <a:rPr lang="en-US" sz="2000" dirty="0"/>
              <a:t> za </a:t>
            </a:r>
            <a:r>
              <a:rPr lang="en-US" sz="2000" dirty="0" err="1"/>
              <a:t>zapadnoevropske</a:t>
            </a:r>
            <a:r>
              <a:rPr lang="en-US" sz="2000" dirty="0"/>
              <a:t> </a:t>
            </a:r>
            <a:r>
              <a:rPr lang="sr-Latn-RS" sz="2000" dirty="0"/>
              <a:t>zemlje</a:t>
            </a:r>
            <a:r>
              <a:rPr lang="en-US" sz="2000" dirty="0"/>
              <a:t> </a:t>
            </a:r>
            <a:r>
              <a:rPr lang="sr-Latn-RS" sz="2000" dirty="0"/>
              <a:t>su</a:t>
            </a:r>
            <a:r>
              <a:rPr lang="en-US" sz="2000" dirty="0"/>
              <a:t> </a:t>
            </a:r>
            <a:r>
              <a:rPr lang="en-US" sz="2000" dirty="0" err="1"/>
              <a:t>oko</a:t>
            </a:r>
            <a:r>
              <a:rPr lang="sr-Latn-RS" sz="2000" dirty="0"/>
              <a:t> </a:t>
            </a:r>
            <a:r>
              <a:rPr lang="en-US" sz="2000" dirty="0"/>
              <a:t>€50.000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6099C9-4AE3-48D7-92C9-31F84E173C2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5348" y="2543175"/>
            <a:ext cx="8992998" cy="2238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113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>
                <a:latin typeface="+mn-lt"/>
              </a:rPr>
              <a:t>…izostanak višedecenijskog ulaganja u održavanje i popravke u svim zemljama ZB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3B283A-75F5-43B7-B2E7-C6CE9AC05A5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9874" y="1885951"/>
            <a:ext cx="6505575" cy="413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010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>
                <a:latin typeface="+mn-lt"/>
              </a:rPr>
              <a:t>Opravdanost ulaganja?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E2EE-D8A6-46C3-ABEE-2C8E8016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Based on the above, the </a:t>
            </a:r>
            <a:r>
              <a:rPr lang="en-US" sz="2400" b="1" dirty="0"/>
              <a:t>M&amp;R works </a:t>
            </a:r>
            <a:r>
              <a:rPr lang="en-US" sz="2400" dirty="0"/>
              <a:t>found to be necessary in this Report due to </a:t>
            </a:r>
            <a:r>
              <a:rPr lang="en-US" sz="2400" b="1" dirty="0"/>
              <a:t>strictly technical reasons</a:t>
            </a:r>
            <a:r>
              <a:rPr lang="en-US" sz="2400" dirty="0"/>
              <a:t>, i.e. RIA condition (RSLs), should be performed </a:t>
            </a:r>
            <a:r>
              <a:rPr lang="en-US" sz="2400" b="1" dirty="0"/>
              <a:t>only if </a:t>
            </a:r>
            <a:r>
              <a:rPr lang="en-US" sz="2400" dirty="0"/>
              <a:t>sound and credible reasons are found for the </a:t>
            </a:r>
            <a:r>
              <a:rPr lang="en-US" sz="2400" b="1" dirty="0"/>
              <a:t>traffic volumes in this region to grow significantly</a:t>
            </a:r>
            <a:r>
              <a:rPr lang="en-US" sz="2400" dirty="0"/>
              <a:t>  in the close future </a:t>
            </a:r>
            <a:r>
              <a:rPr lang="en-US" sz="2400" b="1" dirty="0"/>
              <a:t>or if EU itself</a:t>
            </a:r>
            <a:r>
              <a:rPr lang="en-US" sz="2400" dirty="0"/>
              <a:t>, for whichever (e.g. strategic) reasons, </a:t>
            </a:r>
            <a:r>
              <a:rPr lang="en-US" sz="2400" b="1" dirty="0"/>
              <a:t>desires to raise the quality-level of the rail infrastructure </a:t>
            </a:r>
            <a:r>
              <a:rPr lang="en-US" sz="2400" dirty="0"/>
              <a:t>in the WB6 region and thus finance it accordingly itself.</a:t>
            </a:r>
            <a:r>
              <a:rPr lang="sr-Latn-RS" sz="2400" dirty="0"/>
              <a:t> </a:t>
            </a:r>
          </a:p>
          <a:p>
            <a:pPr marL="0" indent="0">
              <a:buNone/>
            </a:pPr>
            <a:endParaRPr lang="sr-Latn-RS" sz="1400" dirty="0"/>
          </a:p>
          <a:p>
            <a:r>
              <a:rPr lang="sr-Latn-RS" sz="1600" dirty="0"/>
              <a:t>Na osnovu gore navedenog, </a:t>
            </a:r>
            <a:r>
              <a:rPr lang="sr-Latn-RS" sz="1600" b="1" dirty="0"/>
              <a:t>radovi na održavanju i unapređenju </a:t>
            </a:r>
            <a:r>
              <a:rPr lang="sr-Latn-RS" sz="1600" dirty="0" err="1"/>
              <a:t>željezničke</a:t>
            </a:r>
            <a:r>
              <a:rPr lang="sr-Latn-RS" sz="1600" dirty="0"/>
              <a:t> infrastrukture za koje je utvrđeno da su </a:t>
            </a:r>
            <a:r>
              <a:rPr lang="sr-Latn-RS" sz="1600" b="1" dirty="0"/>
              <a:t>neophodni</a:t>
            </a:r>
            <a:r>
              <a:rPr lang="sr-Latn-RS" sz="1600" dirty="0"/>
              <a:t> u ovom izveštaju iz </a:t>
            </a:r>
            <a:r>
              <a:rPr lang="sr-Latn-RS" sz="1600" b="1" dirty="0"/>
              <a:t>strogo tehničkih razloga</a:t>
            </a:r>
            <a:r>
              <a:rPr lang="sr-Latn-RS" sz="1600" dirty="0"/>
              <a:t>, trebalo bi da se </a:t>
            </a:r>
            <a:r>
              <a:rPr lang="sr-Latn-RS" sz="1600" b="1" dirty="0"/>
              <a:t>izvrše samo </a:t>
            </a:r>
            <a:r>
              <a:rPr lang="sr-Latn-RS" sz="1600" dirty="0"/>
              <a:t>ako se pronađu valjani i verodostojni razlozi za </a:t>
            </a:r>
            <a:r>
              <a:rPr lang="sr-Latn-RS" sz="1600" b="1" dirty="0"/>
              <a:t>značajan rast obima transporta </a:t>
            </a:r>
            <a:r>
              <a:rPr lang="sr-Latn-RS" sz="1600" dirty="0"/>
              <a:t>u ovom regionu u bliskoj </a:t>
            </a:r>
            <a:r>
              <a:rPr lang="sr-Latn-RS" sz="1600" dirty="0" err="1"/>
              <a:t>budućnosti</a:t>
            </a:r>
            <a:r>
              <a:rPr lang="sr-Latn-RS" sz="1600" dirty="0"/>
              <a:t> ili ako </a:t>
            </a:r>
            <a:r>
              <a:rPr lang="sr-Latn-RS" sz="1600" b="1" dirty="0"/>
              <a:t>sama EU</a:t>
            </a:r>
            <a:r>
              <a:rPr lang="sr-Latn-RS" sz="1600" dirty="0"/>
              <a:t>, iz bilo kog (npr. strateškog) razloga, </a:t>
            </a:r>
            <a:r>
              <a:rPr lang="sr-Latn-RS" sz="1600" b="1" dirty="0"/>
              <a:t>želi da podigne nivo kvaliteta </a:t>
            </a:r>
            <a:r>
              <a:rPr lang="sr-Latn-RS" sz="1600" b="1" dirty="0" err="1"/>
              <a:t>željezničke</a:t>
            </a:r>
            <a:r>
              <a:rPr lang="sr-Latn-RS" sz="1600" b="1" dirty="0"/>
              <a:t> infrastrukture </a:t>
            </a:r>
            <a:r>
              <a:rPr lang="sr-Latn-RS" sz="1600" dirty="0"/>
              <a:t>u regionu ZB6 i na taj način je sama finansira. </a:t>
            </a:r>
          </a:p>
          <a:p>
            <a:endParaRPr lang="sr-Latn-RS" sz="1600" dirty="0"/>
          </a:p>
          <a:p>
            <a:r>
              <a:rPr lang="sr-Latn-RS" sz="1600" dirty="0"/>
              <a:t>GRUPA OBLASTI 1 – 1.3. ANALIZA TRAŽNJE</a:t>
            </a:r>
            <a:endParaRPr lang="sr-Latn-R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35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>
            <a:normAutofit/>
          </a:bodyPr>
          <a:lstStyle/>
          <a:p>
            <a:r>
              <a:rPr lang="sr-Latn-RS" sz="3200" b="1" dirty="0">
                <a:latin typeface="+mn-lt"/>
              </a:rPr>
              <a:t>Bezbednost </a:t>
            </a:r>
            <a:r>
              <a:rPr lang="sr-Latn-RS" sz="3200" b="1" dirty="0" err="1">
                <a:latin typeface="+mn-lt"/>
              </a:rPr>
              <a:t>željezničke</a:t>
            </a:r>
            <a:r>
              <a:rPr lang="sr-Latn-RS" sz="3200" b="1" dirty="0">
                <a:latin typeface="+mn-lt"/>
              </a:rPr>
              <a:t> infrastrukture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E2EE-D8A6-46C3-ABEE-2C8E8016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sz="2400" dirty="0"/>
              <a:t>…</a:t>
            </a:r>
            <a:r>
              <a:rPr lang="en-US" sz="2400" dirty="0"/>
              <a:t>but also assessment of the related </a:t>
            </a:r>
            <a:r>
              <a:rPr lang="en-US" sz="2400" b="1" dirty="0"/>
              <a:t>traffic safety  </a:t>
            </a:r>
            <a:r>
              <a:rPr lang="en-US" sz="2400" dirty="0"/>
              <a:t>and provided direct solutions and proposals for the remediation of this situation, in the sense of </a:t>
            </a:r>
            <a:r>
              <a:rPr lang="en-US" sz="2400" b="1" dirty="0"/>
              <a:t>strongly advocating much more frequent RIA condition monitoring</a:t>
            </a:r>
            <a:r>
              <a:rPr lang="en-US" sz="2400" dirty="0"/>
              <a:t>, as well as concepts for M&amp;R performance</a:t>
            </a:r>
            <a:r>
              <a:rPr lang="sr-Latn-RS" sz="2400" dirty="0"/>
              <a:t>… </a:t>
            </a:r>
            <a:r>
              <a:rPr lang="sr-Latn-RS" sz="2400" dirty="0" err="1"/>
              <a:t>special</a:t>
            </a:r>
            <a:r>
              <a:rPr lang="sr-Latn-RS" sz="2400" dirty="0"/>
              <a:t> </a:t>
            </a:r>
            <a:r>
              <a:rPr lang="sr-Latn-RS" sz="2400" dirty="0" err="1"/>
              <a:t>emphasis</a:t>
            </a:r>
            <a:r>
              <a:rPr lang="sr-Latn-RS" sz="2400" dirty="0"/>
              <a:t> on i</a:t>
            </a:r>
            <a:r>
              <a:rPr lang="en-US" sz="2400" dirty="0" err="1"/>
              <a:t>mproving</a:t>
            </a:r>
            <a:r>
              <a:rPr lang="en-US" sz="2400" dirty="0"/>
              <a:t> the safety of level-crossings</a:t>
            </a:r>
            <a:r>
              <a:rPr lang="sr-Latn-RS" sz="2400" dirty="0"/>
              <a:t>…</a:t>
            </a:r>
          </a:p>
          <a:p>
            <a:r>
              <a:rPr lang="sr-Latn-RS" sz="2400" dirty="0"/>
              <a:t>… ali i procena </a:t>
            </a:r>
            <a:r>
              <a:rPr lang="sr-Latn-RS" sz="2400" b="1" dirty="0"/>
              <a:t>bezbednosti u </a:t>
            </a:r>
            <a:r>
              <a:rPr lang="sr-Latn-RS" sz="2400" b="1" dirty="0" err="1"/>
              <a:t>saobraćaju</a:t>
            </a:r>
            <a:r>
              <a:rPr lang="sr-Latn-RS" sz="2400" b="1" dirty="0"/>
              <a:t> </a:t>
            </a:r>
            <a:r>
              <a:rPr lang="sr-Latn-RS" sz="2400" dirty="0"/>
              <a:t>sa predlozima za direktna rešenja za saniranje ove situacije, u smislu snažnog zalaganja za mnogo </a:t>
            </a:r>
            <a:r>
              <a:rPr lang="sr-Latn-RS" sz="2400" b="1" dirty="0" err="1"/>
              <a:t>češće</a:t>
            </a:r>
            <a:r>
              <a:rPr lang="sr-Latn-RS" sz="2400" b="1" dirty="0"/>
              <a:t> </a:t>
            </a:r>
            <a:r>
              <a:rPr lang="sr-Latn-RS" sz="2400" b="1" dirty="0" err="1"/>
              <a:t>praćenje</a:t>
            </a:r>
            <a:r>
              <a:rPr lang="sr-Latn-RS" sz="2400" b="1" dirty="0"/>
              <a:t> stanja </a:t>
            </a:r>
            <a:r>
              <a:rPr lang="sr-Latn-RS" sz="2400" b="1" dirty="0" err="1"/>
              <a:t>željezničke</a:t>
            </a:r>
            <a:r>
              <a:rPr lang="sr-Latn-RS" sz="2400" b="1" dirty="0"/>
              <a:t> infrastrukture</a:t>
            </a:r>
            <a:r>
              <a:rPr lang="sr-Latn-RS" sz="2400" dirty="0"/>
              <a:t>, kao i koncepata za performanse ulaganja u održavanje i unapređenje… posebnu pažnju obratiti na sigurnost pružnih prelaza…</a:t>
            </a:r>
          </a:p>
          <a:p>
            <a:endParaRPr lang="sr-Latn-RS" sz="2400" dirty="0"/>
          </a:p>
          <a:p>
            <a:r>
              <a:rPr lang="sr-Latn-RS" sz="2000" dirty="0"/>
              <a:t>GRUPA OBLASTI 6 – 6.5. Performanse imovine i nadgledanje „zdravlja“ sistema, 6.6. Monitoring sistema upravljanja imovinom</a:t>
            </a:r>
          </a:p>
          <a:p>
            <a:r>
              <a:rPr lang="sr-Latn-RS" sz="2000" dirty="0"/>
              <a:t>GRUPA OBLASTI 3 – 3.10. Odgovor na incidentne situacije</a:t>
            </a:r>
            <a:endParaRPr lang="sr-Latn-RS" sz="32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78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</p:spPr>
        <p:txBody>
          <a:bodyPr>
            <a:normAutofit/>
          </a:bodyPr>
          <a:lstStyle/>
          <a:p>
            <a:r>
              <a:rPr lang="sr-Latn-RS" sz="3200" b="1" dirty="0">
                <a:latin typeface="+mn-lt"/>
              </a:rPr>
              <a:t>Prelazno rešenje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E2EE-D8A6-46C3-ABEE-2C8E801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076"/>
            <a:ext cx="10515600" cy="4814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soft measure: “Establishment of functioning maintenance system ensuring no section in poor/very poor condition by 2020” should focus on implementing a sustainable and optimized solution for managing and maintaining infrastructure assets</a:t>
            </a:r>
            <a:r>
              <a:rPr lang="sr-Latn-RS" sz="2400" dirty="0"/>
              <a:t>.</a:t>
            </a:r>
            <a:endParaRPr lang="en-US" sz="2400" dirty="0"/>
          </a:p>
          <a:p>
            <a:pPr marL="0" indent="0">
              <a:buNone/>
            </a:pPr>
            <a:endParaRPr lang="sr-Latn-R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sr-Latn-RS" sz="2400" dirty="0"/>
              <a:t>Meka mera: „Uspostavljanje funkcionalnog sistema održavanja koji obezbeđuje da ni jedan deo </a:t>
            </a:r>
            <a:r>
              <a:rPr lang="sr-Latn-RS" sz="2400" dirty="0" err="1"/>
              <a:t>željezničke</a:t>
            </a:r>
            <a:r>
              <a:rPr lang="sr-Latn-RS" sz="2400" dirty="0"/>
              <a:t> infrastrukture ne bude u lošem / veoma lošem stanju do 2020. godine“ trebalo bi da se </a:t>
            </a:r>
            <a:r>
              <a:rPr lang="sr-Latn-RS" sz="2400" dirty="0" err="1"/>
              <a:t>usresredi</a:t>
            </a:r>
            <a:r>
              <a:rPr lang="sr-Latn-RS" sz="2400" dirty="0"/>
              <a:t> na primenu održivog i optimizovanog rešenja za upravljanje i održavanje infrastrukturne imovine.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2E6446-3CCE-4C63-A408-09F01408232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6828" y="3014662"/>
            <a:ext cx="6151245" cy="1209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3517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>
            <a:normAutofit/>
          </a:bodyPr>
          <a:lstStyle/>
          <a:p>
            <a:r>
              <a:rPr lang="sr-Latn-RS" sz="3200" b="1" dirty="0">
                <a:latin typeface="+mn-lt"/>
              </a:rPr>
              <a:t>Unapređenje podzakonskih akata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E2EE-D8A6-46C3-ABEE-2C8E801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339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Updating of existing regulations and rule-books </a:t>
            </a:r>
            <a:endParaRPr lang="sr-Latn-RS" dirty="0"/>
          </a:p>
          <a:p>
            <a:pPr lvl="1"/>
            <a:r>
              <a:rPr lang="en-US" dirty="0"/>
              <a:t>Project should first </a:t>
            </a:r>
            <a:r>
              <a:rPr lang="en-US" dirty="0" err="1"/>
              <a:t>analyse</a:t>
            </a:r>
            <a:r>
              <a:rPr lang="en-US" dirty="0"/>
              <a:t> all regulations, establish gaps and needs and perform </a:t>
            </a:r>
            <a:r>
              <a:rPr lang="en-US" dirty="0" err="1"/>
              <a:t>prioritisation</a:t>
            </a:r>
            <a:r>
              <a:rPr lang="en-US" dirty="0"/>
              <a:t>. This project could take up two different paths: (1) update only the top priority documents (needing about 1 year), or (2) update all documents (needing up to 2 years). </a:t>
            </a:r>
            <a:endParaRPr lang="sr-Latn-RS" dirty="0"/>
          </a:p>
          <a:p>
            <a:pPr lvl="1"/>
            <a:endParaRPr lang="sr-Latn-RS" dirty="0"/>
          </a:p>
          <a:p>
            <a:r>
              <a:rPr lang="sr-Latn-RS" dirty="0"/>
              <a:t>Ažuriranje </a:t>
            </a:r>
            <a:r>
              <a:rPr lang="sr-Latn-RS" dirty="0" err="1"/>
              <a:t>postojećih</a:t>
            </a:r>
            <a:r>
              <a:rPr lang="sr-Latn-RS" dirty="0"/>
              <a:t> propisa i pravilnika </a:t>
            </a:r>
          </a:p>
          <a:p>
            <a:pPr lvl="1"/>
            <a:r>
              <a:rPr lang="sr-Latn-RS" dirty="0"/>
              <a:t>Prvo treba analizirati sve propise, utvrditi praznine i potrebe i izvršiti određivanje prioriteta. Ovaj zadatak bi mogao da se podeli na dva različita koloseka: (1) ažuriranje samo dokumenata najvišeg prioriteta (za koje treba oko 1 godina) ili (2) ažuriranje svih dokumenata (za koje je potrebno do 2 godine).</a:t>
            </a:r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sr-Latn-RS" dirty="0"/>
              <a:t>GRUPA OBLASTI 1 – 1.4. Strateško planiranje i 1.5. Planovi za upravljanje imovinom</a:t>
            </a:r>
            <a:endParaRPr lang="sr-Latn-RS" sz="36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4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>
            <a:normAutofit/>
          </a:bodyPr>
          <a:lstStyle/>
          <a:p>
            <a:r>
              <a:rPr lang="sr-Latn-RS" sz="3200" b="1" dirty="0">
                <a:latin typeface="+mn-lt"/>
              </a:rPr>
              <a:t>Informacije o imovini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E2EE-D8A6-46C3-ABEE-2C8E801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6"/>
            <a:ext cx="10515600" cy="4833937"/>
          </a:xfrm>
        </p:spPr>
        <p:txBody>
          <a:bodyPr>
            <a:normAutofit/>
          </a:bodyPr>
          <a:lstStyle/>
          <a:p>
            <a:r>
              <a:rPr lang="en-US" sz="2400" dirty="0"/>
              <a:t>Defining, creating and populating the Infrastructure Database (ID), i.e. the Asset Register (AR) </a:t>
            </a:r>
            <a:r>
              <a:rPr lang="sr-Latn-RS" sz="2400" dirty="0"/>
              <a:t>… </a:t>
            </a:r>
            <a:r>
              <a:rPr lang="en-US" sz="2400" dirty="0"/>
              <a:t>while they represent the first and key prerequisite for modern Railway Infrastructure Asset Management and M&amp;R Planning</a:t>
            </a:r>
            <a:endParaRPr lang="sr-Latn-RS" sz="2400" dirty="0"/>
          </a:p>
          <a:p>
            <a:r>
              <a:rPr lang="sr-Latn-RS" sz="2400" dirty="0"/>
              <a:t>Definisanje, stvaranje i popunjavanje baze podataka o </a:t>
            </a:r>
            <a:r>
              <a:rPr lang="sr-Latn-RS" sz="2400" dirty="0" err="1"/>
              <a:t>željezničkoj</a:t>
            </a:r>
            <a:r>
              <a:rPr lang="sr-Latn-RS" sz="2400" dirty="0"/>
              <a:t> infrastrukturi (ID), tj. Registra imovine (AR) ... što predstavljaju prvi i ključni preduslov za moderno upravljanje imovinom železničke infrastrukture i planiranje održavanja i unapređenja. </a:t>
            </a:r>
          </a:p>
          <a:p>
            <a:r>
              <a:rPr lang="sr-Latn-RS" sz="2400" dirty="0"/>
              <a:t>GRUPA OBLASTI 4 – sve oblasti</a:t>
            </a:r>
            <a:endParaRPr lang="sr-Latn-RS" sz="36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46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/>
          </a:bodyPr>
          <a:lstStyle/>
          <a:p>
            <a:r>
              <a:rPr lang="sr-Latn-RS" sz="3200" b="1" dirty="0">
                <a:latin typeface="+mn-lt"/>
              </a:rPr>
              <a:t>Sistem za upravljanje imovinom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E2EE-D8A6-46C3-ABEE-2C8E801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r>
              <a:rPr lang="en-US" sz="2400" dirty="0"/>
              <a:t>Analysis and Recommendations for setting up Railway Infrastructure Asset Management System (RI-AMS) in the region, along with the detailed list of RI-AMS functionalities and tentative Tender Requirements for the procurement of RI-AMS …. At the present stage the implementation costs were roughly estimated to be around 500.000 Euro for each of the RPs…</a:t>
            </a:r>
          </a:p>
          <a:p>
            <a:endParaRPr lang="sr-Latn-RS" sz="2400" dirty="0"/>
          </a:p>
          <a:p>
            <a:r>
              <a:rPr lang="sr-Latn-RS" sz="2400" dirty="0"/>
              <a:t>Analiza i preporuke za uspostavljanje sistema upravljanja imovinom železničke infrastrukture (RI-AMS) u regionu, zajedno sa detaljnom listom funkcionalnosti RI-AMS i probnim tenderskim zahtevima za nabavku RI-AMS…U sadašnjoj fazi procenjeni su troškovi kupovinu na oko 500.000 evra za svaku zemlju…</a:t>
            </a:r>
          </a:p>
          <a:p>
            <a:endParaRPr lang="sr-Latn-RS" sz="2400" dirty="0"/>
          </a:p>
          <a:p>
            <a:r>
              <a:rPr lang="sr-Latn-RS" sz="2400" dirty="0"/>
              <a:t>GRUPA OBLASTI 4 – sve oblasti</a:t>
            </a:r>
            <a:endParaRPr lang="sr-Latn-RS" sz="36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813"/>
          </a:xfrm>
        </p:spPr>
        <p:txBody>
          <a:bodyPr>
            <a:normAutofit/>
          </a:bodyPr>
          <a:lstStyle/>
          <a:p>
            <a:r>
              <a:rPr lang="sr-Latn-RS" sz="3200" b="1" dirty="0">
                <a:latin typeface="+mn-lt"/>
              </a:rPr>
              <a:t>Metodološka osnova </a:t>
            </a:r>
            <a:r>
              <a:rPr lang="sr-Latn-RS" sz="32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za</a:t>
            </a:r>
            <a:r>
              <a:rPr lang="sr-Latn-RS" sz="3200" b="1" dirty="0">
                <a:latin typeface="+mn-lt"/>
              </a:rPr>
              <a:t> izradu </a:t>
            </a:r>
            <a:r>
              <a:rPr lang="sr-Latn-RS" sz="3200" b="1" dirty="0" err="1">
                <a:latin typeface="+mn-lt"/>
              </a:rPr>
              <a:t>Gap</a:t>
            </a:r>
            <a:r>
              <a:rPr lang="sr-Latn-RS" sz="3200" b="1" dirty="0">
                <a:latin typeface="+mn-lt"/>
              </a:rPr>
              <a:t> analize 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E2EE-D8A6-46C3-ABEE-2C8E801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ISO 55001+</a:t>
            </a:r>
            <a:r>
              <a:rPr lang="sr-Latn-RS" sz="2000" b="1" dirty="0">
                <a:ea typeface="Times New Roman" panose="02020603050405020304" pitchFamily="18" charset="0"/>
              </a:rPr>
              <a:t>BSI PAS 55 (</a:t>
            </a:r>
            <a:r>
              <a:rPr lang="en-US" sz="2000" dirty="0">
                <a:solidFill>
                  <a:srgbClr val="000000"/>
                </a:solidFill>
              </a:rPr>
              <a:t>British Standards Institution’s Publicly </a:t>
            </a:r>
            <a:r>
              <a:rPr lang="en-US" sz="2000" dirty="0" err="1">
                <a:solidFill>
                  <a:srgbClr val="000000"/>
                </a:solidFill>
              </a:rPr>
              <a:t>AvailableSpecification</a:t>
            </a:r>
            <a:r>
              <a:rPr lang="sr-Latn-RS" sz="2000" b="1" dirty="0">
                <a:ea typeface="Times New Roman" panose="02020603050405020304" pitchFamily="18" charset="0"/>
              </a:rPr>
              <a:t>)+Međunarodni priručnik za upravljanje infrastrukturom (IIMM) </a:t>
            </a:r>
            <a:r>
              <a:rPr lang="en-US" sz="2000" b="1" dirty="0">
                <a:ea typeface="Times New Roman" panose="02020603050405020304" pitchFamily="18" charset="0"/>
              </a:rPr>
              <a:t>= AMEM </a:t>
            </a:r>
            <a:r>
              <a:rPr lang="en-US" sz="2000" dirty="0">
                <a:ea typeface="Times New Roman" panose="02020603050405020304" pitchFamily="18" charset="0"/>
              </a:rPr>
              <a:t>(A</a:t>
            </a:r>
            <a:r>
              <a:rPr lang="en-US" sz="2000" dirty="0"/>
              <a:t>sset Management Excellence Model)</a:t>
            </a:r>
            <a:endParaRPr lang="sr-Latn-R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477A57-0664-4E7C-BB38-1AFE74C746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36" y="2456657"/>
            <a:ext cx="3528060" cy="3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E1C1F5-7F84-4BA0-A45E-10C011EEB6F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34" y="2456657"/>
            <a:ext cx="6120130" cy="352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920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745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Diskusija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Pravilniku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vođenje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registra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željezničke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infrastructure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E2EE-D8A6-46C3-ABEE-2C8E801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538663"/>
          </a:xfrm>
        </p:spPr>
        <p:txBody>
          <a:bodyPr>
            <a:normAutofit/>
          </a:bodyPr>
          <a:lstStyle/>
          <a:p>
            <a:r>
              <a:rPr lang="sr-Latn-RS" sz="2400" dirty="0"/>
              <a:t>Urađen je Pravilnik o vođenju registra </a:t>
            </a:r>
            <a:r>
              <a:rPr lang="sr-Latn-RS" sz="2400" dirty="0" err="1"/>
              <a:t>željezničke</a:t>
            </a:r>
            <a:r>
              <a:rPr lang="sr-Latn-RS" sz="2400" dirty="0"/>
              <a:t> infrastrukture 2017. godine</a:t>
            </a:r>
          </a:p>
          <a:p>
            <a:r>
              <a:rPr lang="sr-Latn-RS" sz="2400" dirty="0"/>
              <a:t>Pravilnik je urađen u skladu sa evropskom regulativom i dosta je suvoparan i težak za </a:t>
            </a:r>
            <a:r>
              <a:rPr lang="sr-Latn-RS" sz="2400" dirty="0" err="1"/>
              <a:t>razumjevanje</a:t>
            </a:r>
            <a:r>
              <a:rPr lang="sr-Latn-RS" sz="2400" dirty="0"/>
              <a:t>, pa  je jedna od </a:t>
            </a:r>
            <a:r>
              <a:rPr lang="sr-Latn-RS" sz="2400" dirty="0" err="1"/>
              <a:t>namjera</a:t>
            </a:r>
            <a:r>
              <a:rPr lang="sr-Latn-RS" sz="2400" dirty="0"/>
              <a:t> je da se urade </a:t>
            </a:r>
            <a:r>
              <a:rPr lang="sr-Latn-RS" sz="2400" dirty="0" err="1"/>
              <a:t>izmjene</a:t>
            </a:r>
            <a:r>
              <a:rPr lang="sr-Latn-RS" sz="2400" dirty="0"/>
              <a:t> i dopune poučeni iskustvima Hrvatske i Srbije. </a:t>
            </a:r>
          </a:p>
          <a:p>
            <a:r>
              <a:rPr lang="sr-Latn-RS" sz="2400" dirty="0"/>
              <a:t>Ovaj Registar nije registar imovine, već registar tehničkih podataka i on se vodi iz razloga da bi operateri - prevoznici koji hoće da voze u Crnoj Gori i oni koji su registrovani mogli da vide da li njihova vozna sredstva mogu saobraćati po mreži pruga u Crnoj Gori (radijusi krivina, signalna sredstva, telekomunikaciona sredstva i sl.). </a:t>
            </a:r>
          </a:p>
          <a:p>
            <a:r>
              <a:rPr lang="sr-Latn-RS" sz="2400" dirty="0"/>
              <a:t>Ne postoji program za njegovo vođenje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77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+mn-lt"/>
                <a:ea typeface="Times New Roman" panose="02020603050405020304" pitchFamily="18" charset="0"/>
              </a:rPr>
              <a:t>Dalji</a:t>
            </a:r>
            <a:r>
              <a:rPr lang="en-US" sz="32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</a:rPr>
              <a:t>koraci</a:t>
            </a:r>
            <a:r>
              <a:rPr lang="en-US" sz="3200" b="1" dirty="0">
                <a:latin typeface="+mn-lt"/>
                <a:ea typeface="Times New Roman" panose="02020603050405020304" pitchFamily="18" charset="0"/>
              </a:rPr>
              <a:t> za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</a:rPr>
              <a:t>izradu</a:t>
            </a:r>
            <a:r>
              <a:rPr lang="en-US" sz="32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</a:rPr>
              <a:t>Strategije</a:t>
            </a:r>
            <a:r>
              <a:rPr lang="en-US" sz="3200" b="1" dirty="0">
                <a:latin typeface="+mn-lt"/>
                <a:ea typeface="Times New Roman" panose="02020603050405020304" pitchFamily="18" charset="0"/>
              </a:rPr>
              <a:t> za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</a:rPr>
              <a:t>upravljanje</a:t>
            </a:r>
            <a:r>
              <a:rPr lang="en-US" sz="32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</a:rPr>
              <a:t>imovinom</a:t>
            </a:r>
            <a:r>
              <a:rPr lang="en-US" sz="3200" b="1" dirty="0">
                <a:latin typeface="+mn-lt"/>
                <a:ea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</a:rPr>
              <a:t>skica</a:t>
            </a:r>
            <a:r>
              <a:rPr lang="en-US" sz="32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</a:rPr>
              <a:t>mera</a:t>
            </a:r>
            <a:r>
              <a:rPr lang="en-US" sz="32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32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ea typeface="Times New Roman" panose="02020603050405020304" pitchFamily="18" charset="0"/>
              </a:rPr>
              <a:t>Akcioni</a:t>
            </a:r>
            <a:r>
              <a:rPr lang="en-US" sz="3200" b="1" dirty="0">
                <a:latin typeface="+mn-lt"/>
                <a:ea typeface="Times New Roman" panose="02020603050405020304" pitchFamily="18" charset="0"/>
              </a:rPr>
              <a:t> Plan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E2EE-D8A6-46C3-ABEE-2C8E801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1543050"/>
            <a:ext cx="10515600" cy="4652963"/>
          </a:xfrm>
        </p:spPr>
        <p:txBody>
          <a:bodyPr>
            <a:normAutofit/>
          </a:bodyPr>
          <a:lstStyle/>
          <a:p>
            <a:r>
              <a:rPr lang="sr-Latn-RS" sz="2400" dirty="0"/>
              <a:t>Zapisnik sa ključnim zaključcima prve Radionice</a:t>
            </a:r>
          </a:p>
          <a:p>
            <a:endParaRPr lang="sr-Latn-RS" sz="2400" dirty="0"/>
          </a:p>
          <a:p>
            <a:r>
              <a:rPr lang="sr-Latn-RS" sz="2400" dirty="0"/>
              <a:t>Predlog mera na bazi dopuna dobijenih 14. septembra, zaključaka sa današnje Radionice i Izveštaja </a:t>
            </a:r>
            <a:r>
              <a:rPr lang="sr-Latn-RS" sz="2400" dirty="0" err="1"/>
              <a:t>Connecta</a:t>
            </a:r>
            <a:r>
              <a:rPr lang="sr-Latn-RS" sz="2400" dirty="0"/>
              <a:t>-e</a:t>
            </a:r>
          </a:p>
          <a:p>
            <a:endParaRPr lang="sr-Latn-RS" sz="2400" dirty="0"/>
          </a:p>
          <a:p>
            <a:r>
              <a:rPr lang="sr-Latn-RS" sz="2400" dirty="0"/>
              <a:t>Potvrđivanje mera na Radionici br 2</a:t>
            </a:r>
          </a:p>
          <a:p>
            <a:endParaRPr lang="sr-Latn-RS" sz="2400" dirty="0"/>
          </a:p>
          <a:p>
            <a:r>
              <a:rPr lang="sr-Latn-RS" sz="2400" dirty="0"/>
              <a:t>Izrada Akcionog plana na bazi prioriteta i mogućih vremenskih okvira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36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E2EE-D8A6-46C3-ABEE-2C8E801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3425"/>
            <a:ext cx="10515600" cy="5443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sr-Latn-RS" sz="3600" b="1" dirty="0"/>
              <a:t>HVALA NA PAŽNJI</a:t>
            </a:r>
            <a:endParaRPr lang="en-US" sz="3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1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Faze </a:t>
            </a:r>
            <a:r>
              <a:rPr lang="en-US" sz="3200" b="1" dirty="0" err="1">
                <a:latin typeface="+mn-lt"/>
              </a:rPr>
              <a:t>zrelosti</a:t>
            </a:r>
            <a:r>
              <a:rPr lang="en-US" sz="3200" b="1" dirty="0">
                <a:latin typeface="+mn-lt"/>
              </a:rPr>
              <a:t> u </a:t>
            </a:r>
            <a:r>
              <a:rPr lang="en-US" sz="3200" b="1" dirty="0" err="1">
                <a:latin typeface="+mn-lt"/>
              </a:rPr>
              <a:t>procesu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upravljanja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imovinom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589BC1-425F-4BEF-8D4E-DF416B1CBF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1990726"/>
            <a:ext cx="7800974" cy="360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39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Prezentacija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ključnih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nalaza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po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grupama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oblasti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upravljanja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imovinom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299CAA-079D-4D57-91E7-89BFA988A70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34" y="1587500"/>
            <a:ext cx="7366082" cy="447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74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…pore</a:t>
            </a:r>
            <a:r>
              <a:rPr lang="sr-Latn-RS" sz="3200" b="1" dirty="0" err="1">
                <a:latin typeface="+mn-lt"/>
              </a:rPr>
              <a:t>đenje</a:t>
            </a:r>
            <a:r>
              <a:rPr lang="sr-Latn-RS" sz="3200" b="1" dirty="0">
                <a:latin typeface="+mn-lt"/>
              </a:rPr>
              <a:t> sa okruženjem i Velikom Britanijom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0243D0-54FC-4488-8BC3-27AD31F99FA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r="7851" b="11372"/>
          <a:stretch/>
        </p:blipFill>
        <p:spPr bwMode="auto">
          <a:xfrm>
            <a:off x="2107670" y="1690688"/>
            <a:ext cx="7976660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28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200" b="1" dirty="0">
                <a:latin typeface="+mn-lt"/>
              </a:rPr>
              <a:t>Strategija i planiranje upravljanja imovinom 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0E4FD9-17A2-4C95-8284-73B3030F2FD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6"/>
          <a:stretch/>
        </p:blipFill>
        <p:spPr bwMode="auto">
          <a:xfrm>
            <a:off x="730501" y="1567526"/>
            <a:ext cx="6918074" cy="2404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AEC4F5-9498-43E9-8710-4D46D9807D6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4485"/>
          <a:stretch/>
        </p:blipFill>
        <p:spPr bwMode="auto">
          <a:xfrm>
            <a:off x="838200" y="4533949"/>
            <a:ext cx="3060065" cy="89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AE528D-7384-4271-8FA3-CE250CC30CC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75" y="4134491"/>
            <a:ext cx="6309360" cy="19107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328CCA-B626-466D-AA83-9B9BE12DAF36}"/>
              </a:ext>
            </a:extLst>
          </p:cNvPr>
          <p:cNvSpPr txBox="1"/>
          <p:nvPr/>
        </p:nvSpPr>
        <p:spPr>
          <a:xfrm>
            <a:off x="7981426" y="1668588"/>
            <a:ext cx="41365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Strategiija</a:t>
            </a:r>
            <a:r>
              <a:rPr lang="en-US" sz="1400" dirty="0"/>
              <a:t> </a:t>
            </a:r>
            <a:r>
              <a:rPr lang="en-US" sz="1400" dirty="0" err="1"/>
              <a:t>razvoja</a:t>
            </a:r>
            <a:r>
              <a:rPr lang="en-US" sz="1400" dirty="0"/>
              <a:t> </a:t>
            </a:r>
            <a:r>
              <a:rPr lang="sr-Latn-RS" sz="1400" dirty="0" err="1"/>
              <a:t>željeznice</a:t>
            </a:r>
            <a:r>
              <a:rPr lang="sr-Latn-RS" sz="1400" dirty="0"/>
              <a:t> 2017-2027</a:t>
            </a:r>
          </a:p>
          <a:p>
            <a:endParaRPr lang="sr-Latn-RS" sz="1400" dirty="0"/>
          </a:p>
          <a:p>
            <a:r>
              <a:rPr lang="sr-Latn-RS" sz="1400" dirty="0"/>
              <a:t>Nacionalni program </a:t>
            </a:r>
            <a:r>
              <a:rPr lang="sr-Latn-RS" sz="1400" dirty="0" err="1"/>
              <a:t>željezničke</a:t>
            </a:r>
            <a:r>
              <a:rPr lang="sr-Latn-RS" sz="1400" dirty="0"/>
              <a:t> infrastrukture (3 god)</a:t>
            </a:r>
          </a:p>
          <a:p>
            <a:endParaRPr lang="sr-Latn-RS" sz="1400" dirty="0"/>
          </a:p>
          <a:p>
            <a:r>
              <a:rPr lang="sr-Latn-RS" sz="1400" dirty="0"/>
              <a:t>Godišnji program izgradnje, održavanja, rekonstrukcije</a:t>
            </a:r>
          </a:p>
          <a:p>
            <a:r>
              <a:rPr lang="sr-Latn-RS" sz="1400" dirty="0"/>
              <a:t> i modernizacije infrastrukture</a:t>
            </a:r>
          </a:p>
        </p:txBody>
      </p:sp>
    </p:spTree>
    <p:extLst>
      <p:ext uri="{BB962C8B-B14F-4D97-AF65-F5344CB8AC3E}">
        <p14:creationId xmlns:p14="http://schemas.microsoft.com/office/powerpoint/2010/main" val="271039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>
                <a:latin typeface="+mn-lt"/>
              </a:rPr>
              <a:t>Proces donošenja odluka o upravljanju imovinom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905A4B-194E-4780-BE0C-67511F20730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6"/>
          <a:stretch/>
        </p:blipFill>
        <p:spPr bwMode="auto">
          <a:xfrm>
            <a:off x="477127" y="1558001"/>
            <a:ext cx="6171323" cy="2194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2DD3BF-F68E-4882-BE5E-71536847311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4" r="50000" b="48034"/>
          <a:stretch/>
        </p:blipFill>
        <p:spPr bwMode="auto">
          <a:xfrm>
            <a:off x="477127" y="4509498"/>
            <a:ext cx="3060065" cy="87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39FA1E-6060-42F0-A727-DBC72AA8DAE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40" y="4083368"/>
            <a:ext cx="6309360" cy="19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5A2F3A-3406-421E-AE70-7C07249FE9E4}"/>
              </a:ext>
            </a:extLst>
          </p:cNvPr>
          <p:cNvSpPr txBox="1"/>
          <p:nvPr/>
        </p:nvSpPr>
        <p:spPr>
          <a:xfrm>
            <a:off x="7410975" y="1690688"/>
            <a:ext cx="44390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/>
              <a:t>Uprava za </a:t>
            </a:r>
            <a:r>
              <a:rPr lang="sr-Latn-RS" sz="1400" dirty="0" err="1"/>
              <a:t>željeznice</a:t>
            </a:r>
            <a:r>
              <a:rPr lang="sr-Latn-RS" sz="1400" dirty="0"/>
              <a:t> samostalni organ uprave koji je </a:t>
            </a:r>
          </a:p>
          <a:p>
            <a:r>
              <a:rPr lang="sr-Latn-RS" sz="1400" dirty="0"/>
              <a:t>preuzeo nadležnosti od Direkcije za </a:t>
            </a:r>
            <a:r>
              <a:rPr lang="sr-Latn-RS" sz="1400" dirty="0" err="1"/>
              <a:t>željeznice</a:t>
            </a:r>
            <a:r>
              <a:rPr lang="sr-Latn-RS" sz="1400" dirty="0"/>
              <a:t>.</a:t>
            </a:r>
          </a:p>
          <a:p>
            <a:endParaRPr lang="sr-Latn-RS" sz="1400" dirty="0"/>
          </a:p>
          <a:p>
            <a:r>
              <a:rPr lang="sr-Latn-RS" sz="1400" dirty="0"/>
              <a:t>Osnovni cilj - unapređenje postojećeg nivoa </a:t>
            </a:r>
            <a:r>
              <a:rPr lang="sr-Latn-RS" sz="1400" dirty="0" err="1"/>
              <a:t>bezbjednosti</a:t>
            </a:r>
            <a:r>
              <a:rPr lang="sr-Latn-RS" sz="1400" dirty="0"/>
              <a:t>. </a:t>
            </a:r>
          </a:p>
          <a:p>
            <a:endParaRPr lang="sr-Latn-RS" sz="1400" dirty="0"/>
          </a:p>
          <a:p>
            <a:r>
              <a:rPr lang="sr-Latn-RS" sz="1400" dirty="0"/>
              <a:t>Indikatori - povećanje brzine kretanja vozova i smanjenje </a:t>
            </a:r>
          </a:p>
          <a:p>
            <a:r>
              <a:rPr lang="sr-Latn-RS" sz="1400" dirty="0"/>
              <a:t>vremena putovanja i vraćanje na projektovani nivo. </a:t>
            </a:r>
          </a:p>
          <a:p>
            <a:endParaRPr lang="sr-Latn-RS" sz="1400" dirty="0"/>
          </a:p>
          <a:p>
            <a:r>
              <a:rPr lang="sr-Latn-RS" sz="1400" dirty="0"/>
              <a:t>Budžetska sredstva nisu dovoljna.</a:t>
            </a:r>
          </a:p>
        </p:txBody>
      </p:sp>
    </p:spTree>
    <p:extLst>
      <p:ext uri="{BB962C8B-B14F-4D97-AF65-F5344CB8AC3E}">
        <p14:creationId xmlns:p14="http://schemas.microsoft.com/office/powerpoint/2010/main" val="390130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>
                <a:latin typeface="+mn-lt"/>
              </a:rPr>
              <a:t>Procesi tokom perioda korišćenja imovine i pouzdanost imovine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B3948E-22B8-4DDC-AE29-84CFA9378BC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9"/>
          <a:stretch/>
        </p:blipFill>
        <p:spPr bwMode="auto">
          <a:xfrm>
            <a:off x="734927" y="1738183"/>
            <a:ext cx="5027698" cy="2052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7BFAD3-F7EA-4E1F-98CE-45A422C5C37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3" r="50000"/>
          <a:stretch/>
        </p:blipFill>
        <p:spPr bwMode="auto">
          <a:xfrm>
            <a:off x="734927" y="4211637"/>
            <a:ext cx="3060065" cy="167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F02980-06E3-4EB3-AD27-C1722E87066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53" y="4173084"/>
            <a:ext cx="6309360" cy="19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8F37B0-2242-402E-B1A0-64C060373D13}"/>
              </a:ext>
            </a:extLst>
          </p:cNvPr>
          <p:cNvSpPr txBox="1"/>
          <p:nvPr/>
        </p:nvSpPr>
        <p:spPr>
          <a:xfrm>
            <a:off x="6555298" y="1088918"/>
            <a:ext cx="524945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/>
              <a:t>Zakonskim rešenjima su definisani tehnički standardi </a:t>
            </a:r>
          </a:p>
          <a:p>
            <a:r>
              <a:rPr lang="sr-Latn-RS" sz="1400" dirty="0"/>
              <a:t>za železničku infrastrukturu. </a:t>
            </a:r>
          </a:p>
          <a:p>
            <a:endParaRPr lang="sr-Latn-RS" sz="1400" dirty="0"/>
          </a:p>
          <a:p>
            <a:r>
              <a:rPr lang="sr-Latn-RS" sz="1400" dirty="0"/>
              <a:t>Nabavka imovine je kritičan proces koji sa sobom nosi visoke troškove</a:t>
            </a:r>
          </a:p>
          <a:p>
            <a:endParaRPr lang="sr-Latn-RS" sz="1400" dirty="0"/>
          </a:p>
          <a:p>
            <a:r>
              <a:rPr lang="sr-Latn-RS" sz="1400" dirty="0"/>
              <a:t>Održavanje - vremenski okvir za obavljanje određenih aktivnosti, </a:t>
            </a:r>
          </a:p>
          <a:p>
            <a:r>
              <a:rPr lang="sr-Latn-RS" sz="1400" dirty="0"/>
              <a:t>tehničke performanse imovine (pokretne i nepokretne) koje</a:t>
            </a:r>
          </a:p>
          <a:p>
            <a:r>
              <a:rPr lang="sr-Latn-RS" sz="1400" dirty="0"/>
              <a:t> se trebaju obezbediti.</a:t>
            </a:r>
          </a:p>
          <a:p>
            <a:endParaRPr lang="sr-Latn-RS" sz="1400" dirty="0"/>
          </a:p>
          <a:p>
            <a:r>
              <a:rPr lang="sr-Latn-RS" sz="1400" dirty="0"/>
              <a:t>Infrastruktura – dobro u opštoj upotrebi.</a:t>
            </a:r>
          </a:p>
          <a:p>
            <a:endParaRPr lang="sr-Latn-RS" sz="1400" dirty="0"/>
          </a:p>
          <a:p>
            <a:r>
              <a:rPr lang="sr-Latn-RS" sz="1400" dirty="0"/>
              <a:t>Sistem za upravljanje bezbednosti upravljača infrastrukture.</a:t>
            </a:r>
          </a:p>
          <a:p>
            <a:endParaRPr lang="sr-Latn-RS" sz="1400" dirty="0"/>
          </a:p>
          <a:p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295380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91DC-DE06-4010-815B-D718A8FF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075"/>
            <a:ext cx="10515600" cy="1209675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+mn-lt"/>
              </a:rPr>
              <a:t>Sistem i procesi za informacije o imovini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7C98A-5BB1-4145-94EA-EBB7FDD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CFD9-907D-400C-B748-6A3F90EFBB1E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5E4E9-5A2A-48BF-8B5B-68A801B6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0" y="6311900"/>
            <a:ext cx="2816596" cy="40846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BD2024-CA47-4E30-A9AD-4DE0C2D663E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"/>
          <a:stretch/>
        </p:blipFill>
        <p:spPr bwMode="auto">
          <a:xfrm>
            <a:off x="741590" y="1338927"/>
            <a:ext cx="6754585" cy="25853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9F2D9F-64CE-4FCC-A1A7-FDAA764F13A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7582"/>
          <a:stretch/>
        </p:blipFill>
        <p:spPr bwMode="auto">
          <a:xfrm>
            <a:off x="741590" y="4597781"/>
            <a:ext cx="3325585" cy="92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DAEF39-2446-44DE-AFA4-8963CB3C27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64" y="4127402"/>
            <a:ext cx="6309360" cy="19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5834BA-8650-4DB8-B5EF-221DEE007BEC}"/>
              </a:ext>
            </a:extLst>
          </p:cNvPr>
          <p:cNvSpPr txBox="1"/>
          <p:nvPr/>
        </p:nvSpPr>
        <p:spPr>
          <a:xfrm>
            <a:off x="7897536" y="1327527"/>
            <a:ext cx="36289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Registar </a:t>
            </a:r>
            <a:r>
              <a:rPr lang="sr-Latn-RS" sz="1400" dirty="0" err="1"/>
              <a:t>željezničke</a:t>
            </a:r>
            <a:r>
              <a:rPr lang="sr-Latn-RS" sz="1400" dirty="0"/>
              <a:t> infrastrukture – tehnički podaci.</a:t>
            </a:r>
          </a:p>
          <a:p>
            <a:endParaRPr lang="sr-Latn-RS" sz="1400" dirty="0"/>
          </a:p>
          <a:p>
            <a:r>
              <a:rPr lang="sr-Latn-RS" sz="1400" dirty="0"/>
              <a:t>Registar imovine – imovinsko pravni odnosi koji su važni za izvođenje radova i pribavljanje dozvola.</a:t>
            </a:r>
          </a:p>
          <a:p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3166363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1395</Words>
  <Application>Microsoft Office PowerPoint</Application>
  <PresentationFormat>Widescreen</PresentationFormat>
  <Paragraphs>148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Metodološka osnova za izradu Gap analize </vt:lpstr>
      <vt:lpstr>Faze zrelosti u procesu upravljanja imovinom</vt:lpstr>
      <vt:lpstr>Prezentacija ključnih nalaza po grupama oblasti upravljanja imovinom</vt:lpstr>
      <vt:lpstr>…poređenje sa okruženjem i Velikom Britanijom</vt:lpstr>
      <vt:lpstr>Strategija i planiranje upravljanja imovinom </vt:lpstr>
      <vt:lpstr>Proces donošenja odluka o upravljanju imovinom</vt:lpstr>
      <vt:lpstr>Procesi tokom perioda korišćenja imovine i pouzdanost imovine</vt:lpstr>
      <vt:lpstr>Sistem i procesi za informacije o imovini</vt:lpstr>
      <vt:lpstr>Organizacija i ljudski resursi za upravljanje imovinom</vt:lpstr>
      <vt:lpstr>Kontrola rizika i monitoring sistema za upravljanje imovinom</vt:lpstr>
      <vt:lpstr>Diskusija o dostavljenom izveštaju Connecta-e</vt:lpstr>
      <vt:lpstr>…izostanak višedecenijskog ulaganja u održavanje i popravke u svim zemljama ZB</vt:lpstr>
      <vt:lpstr>Opravdanost ulaganja?</vt:lpstr>
      <vt:lpstr>Bezbednost željezničke infrastrukture</vt:lpstr>
      <vt:lpstr>Prelazno rešenje</vt:lpstr>
      <vt:lpstr>Unapređenje podzakonskih akata</vt:lpstr>
      <vt:lpstr>Informacije o imovini</vt:lpstr>
      <vt:lpstr>Sistem za upravljanje imovinom</vt:lpstr>
      <vt:lpstr>Diskusija o Pravilniku za vođenje registra željezničke infrastructure</vt:lpstr>
      <vt:lpstr>Dalji koraci za izradu Strategije za upravljanje imovinom – skica mera i Akcioni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Glusica, Zorka</dc:creator>
  <cp:lastModifiedBy>Glusica, Zorka</cp:lastModifiedBy>
  <cp:revision>27</cp:revision>
  <dcterms:created xsi:type="dcterms:W3CDTF">2020-10-07T07:17:55Z</dcterms:created>
  <dcterms:modified xsi:type="dcterms:W3CDTF">2020-10-14T10:41:06Z</dcterms:modified>
</cp:coreProperties>
</file>